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08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7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64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73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5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8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1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1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4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6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84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1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AFC46-F54D-1542-8617-C1C2A3887E25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95923-8A61-D946-BC82-DA7E1A672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7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2-Erin's HPRT1 mutation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5" t="10663" r="10233" b="17336"/>
          <a:stretch/>
        </p:blipFill>
        <p:spPr>
          <a:xfrm>
            <a:off x="1783644" y="-1"/>
            <a:ext cx="5483577" cy="68863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83643" y="92839"/>
            <a:ext cx="5483577" cy="93871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100" b="1" dirty="0">
                <a:latin typeface="Times New Roman"/>
                <a:cs typeface="Times New Roman"/>
              </a:rPr>
              <a:t>Figure 1-source data 2-HPRT1 mutations sequenced from 6-thioguanine resistant Pol </a:t>
            </a:r>
            <a:r>
              <a:rPr lang="en-US" sz="1100" dirty="0" err="1">
                <a:latin typeface="Times New Roman"/>
                <a:cs typeface="Times New Roman"/>
              </a:rPr>
              <a:t>ε</a:t>
            </a:r>
            <a:r>
              <a:rPr lang="en-US" sz="1100" dirty="0">
                <a:latin typeface="Times New Roman"/>
                <a:cs typeface="Times New Roman"/>
              </a:rPr>
              <a:t> </a:t>
            </a:r>
            <a:r>
              <a:rPr lang="en-US" sz="1100" b="1" dirty="0" err="1">
                <a:latin typeface="Times New Roman"/>
                <a:cs typeface="Times New Roman"/>
              </a:rPr>
              <a:t>wt</a:t>
            </a:r>
            <a:r>
              <a:rPr lang="en-US" sz="1100" b="1" dirty="0">
                <a:latin typeface="Times New Roman"/>
                <a:cs typeface="Times New Roman"/>
              </a:rPr>
              <a:t>/</a:t>
            </a:r>
            <a:r>
              <a:rPr lang="en-US" sz="1100" b="1" dirty="0" err="1">
                <a:latin typeface="Times New Roman"/>
                <a:cs typeface="Times New Roman"/>
              </a:rPr>
              <a:t>exo</a:t>
            </a:r>
            <a:r>
              <a:rPr lang="en-US" sz="1100" b="1" dirty="0">
                <a:latin typeface="Times New Roman"/>
                <a:cs typeface="Times New Roman"/>
              </a:rPr>
              <a:t>- and Pol </a:t>
            </a:r>
            <a:r>
              <a:rPr lang="en-US" sz="1100" dirty="0" err="1">
                <a:latin typeface="Times New Roman"/>
                <a:cs typeface="Times New Roman"/>
              </a:rPr>
              <a:t>ε</a:t>
            </a:r>
            <a:r>
              <a:rPr lang="en-US" sz="1100" dirty="0">
                <a:latin typeface="Times New Roman"/>
                <a:cs typeface="Times New Roman"/>
              </a:rPr>
              <a:t> </a:t>
            </a:r>
            <a:r>
              <a:rPr lang="en-US" sz="1100" b="1" dirty="0" err="1">
                <a:latin typeface="Times New Roman"/>
                <a:cs typeface="Times New Roman"/>
              </a:rPr>
              <a:t>wt</a:t>
            </a:r>
            <a:r>
              <a:rPr lang="en-US" sz="1100" b="1" dirty="0">
                <a:latin typeface="Times New Roman"/>
                <a:cs typeface="Times New Roman"/>
              </a:rPr>
              <a:t>/</a:t>
            </a:r>
            <a:r>
              <a:rPr lang="en-US" sz="1100" b="1" dirty="0" err="1">
                <a:latin typeface="Times New Roman"/>
                <a:cs typeface="Times New Roman"/>
              </a:rPr>
              <a:t>wt</a:t>
            </a:r>
            <a:r>
              <a:rPr lang="en-US" sz="1100" b="1" dirty="0">
                <a:latin typeface="Times New Roman"/>
                <a:cs typeface="Times New Roman"/>
              </a:rPr>
              <a:t> HCT116 cells. </a:t>
            </a:r>
            <a:r>
              <a:rPr lang="en-US" sz="1100" dirty="0">
                <a:latin typeface="Times New Roman"/>
                <a:cs typeface="Times New Roman"/>
              </a:rPr>
              <a:t>For each cell line, HPRT1 </a:t>
            </a:r>
            <a:r>
              <a:rPr lang="en-US" sz="1100" dirty="0" err="1">
                <a:latin typeface="Times New Roman"/>
                <a:cs typeface="Times New Roman"/>
              </a:rPr>
              <a:t>cDNA</a:t>
            </a:r>
            <a:r>
              <a:rPr lang="en-US" sz="1100" dirty="0">
                <a:latin typeface="Times New Roman"/>
                <a:cs typeface="Times New Roman"/>
              </a:rPr>
              <a:t> was made by RT-PCR, amplified and sequenced from independent 6-thioguanine resistant clones. Verified errors are indicated by type on the coding strand and position relative to the +1 start site. Insertion (ins) or deletion (</a:t>
            </a:r>
            <a:r>
              <a:rPr lang="en-US" sz="1100" dirty="0" err="1">
                <a:latin typeface="Times New Roman"/>
                <a:cs typeface="Times New Roman"/>
              </a:rPr>
              <a:t>Δ</a:t>
            </a:r>
            <a:r>
              <a:rPr lang="en-US" sz="1100" dirty="0">
                <a:latin typeface="Times New Roman"/>
                <a:cs typeface="Times New Roman"/>
              </a:rPr>
              <a:t>) of the indicated base(s) is denoted.</a:t>
            </a:r>
          </a:p>
        </p:txBody>
      </p:sp>
    </p:spTree>
    <p:extLst>
      <p:ext uri="{BB962C8B-B14F-4D97-AF65-F5344CB8AC3E}">
        <p14:creationId xmlns:p14="http://schemas.microsoft.com/office/powerpoint/2010/main" val="41245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</dc:creator>
  <cp:lastModifiedBy>Erin</cp:lastModifiedBy>
  <cp:revision>1</cp:revision>
  <dcterms:created xsi:type="dcterms:W3CDTF">2018-01-24T00:04:02Z</dcterms:created>
  <dcterms:modified xsi:type="dcterms:W3CDTF">2018-01-24T00:07:45Z</dcterms:modified>
</cp:coreProperties>
</file>